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4" r:id="rId5"/>
    <p:sldId id="265" r:id="rId6"/>
    <p:sldId id="266" r:id="rId7"/>
    <p:sldId id="267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2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996EDF-5842-4D70-876B-EAF9657427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1E7CB73-FC96-4EE6-8DD9-D91D30D8EC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1700808"/>
            <a:ext cx="3600400" cy="43204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54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Тема урока:</a:t>
            </a:r>
            <a:br>
              <a:rPr lang="ru-RU" sz="54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</a:br>
            <a:endParaRPr lang="ru-RU" sz="2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00800" cy="1752600"/>
          </a:xfrm>
        </p:spPr>
        <p:txBody>
          <a:bodyPr>
            <a:normAutofit/>
          </a:bodyPr>
          <a:lstStyle/>
          <a:p>
            <a:pPr lvl="0"/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</a:rPr>
              <a:t>Ишбульдина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 Аниса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</a:rPr>
              <a:t>Са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+mn-ea"/>
              </a:rPr>
              <a:t>лимьяновна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</a:rPr>
              <a:t> учитель химии первой категории</a:t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МОБУ ООШ имени героя Советского Союза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Шашлова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Я.А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93340" y="1916832"/>
            <a:ext cx="49560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«Углерод»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9739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779907"/>
            <a:ext cx="3565024" cy="663934"/>
          </a:xfrm>
        </p:spPr>
        <p:txBody>
          <a:bodyPr/>
          <a:lstStyle/>
          <a:p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Цели урока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443841"/>
            <a:ext cx="73448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Образовательная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-- рассмотрение строения атома, аллотропии углерода; формирование представлений о строении, свойствах и применении алмаза и графита; ознакомление с явлением адсорбции, характеристика физических и химических свойств углерода.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Развивающая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установление причинно-следственных связей (строение – свойства – применение).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Воспитательная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воспитание культуры общения, культуры труда.</a:t>
            </a:r>
          </a:p>
        </p:txBody>
      </p:sp>
    </p:spTree>
    <p:extLst>
      <p:ext uri="{BB962C8B-B14F-4D97-AF65-F5344CB8AC3E}">
        <p14:creationId xmlns:p14="http://schemas.microsoft.com/office/powerpoint/2010/main" val="317296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32656"/>
            <a:ext cx="5976664" cy="1051560"/>
          </a:xfrm>
        </p:spPr>
        <p:txBody>
          <a:bodyPr>
            <a:normAutofit/>
          </a:bodyPr>
          <a:lstStyle/>
          <a:p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/>
              </a:rPr>
              <a:t>Аллотропия углерода</a:t>
            </a:r>
            <a:endParaRPr lang="ru-RU" sz="4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556792"/>
            <a:ext cx="4176464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A50021"/>
                </a:solidFill>
              </a:rPr>
              <a:t>    Алмаз</a:t>
            </a:r>
            <a:endParaRPr lang="ru-RU" sz="3600" b="1" dirty="0" smtClean="0">
              <a:solidFill>
                <a:srgbClr val="A50021"/>
              </a:solidFill>
            </a:endParaRPr>
          </a:p>
          <a:p>
            <a:r>
              <a:rPr lang="ru-RU" b="1" dirty="0" smtClean="0"/>
              <a:t>Прозрачный кристаллический</a:t>
            </a:r>
          </a:p>
          <a:p>
            <a:r>
              <a:rPr lang="ru-RU" b="1" dirty="0" smtClean="0"/>
              <a:t>Тугоплавкий</a:t>
            </a:r>
          </a:p>
          <a:p>
            <a:r>
              <a:rPr lang="ru-RU" b="1" dirty="0" smtClean="0"/>
              <a:t>Очень твердый</a:t>
            </a:r>
          </a:p>
          <a:p>
            <a:r>
              <a:rPr lang="ru-RU" b="1" dirty="0" smtClean="0"/>
              <a:t>Не проводит электрический ток</a:t>
            </a:r>
          </a:p>
          <a:p>
            <a:r>
              <a:rPr lang="ru-RU" b="1" dirty="0" smtClean="0"/>
              <a:t>Высокая </a:t>
            </a:r>
            <a:r>
              <a:rPr lang="ru-RU" b="1" dirty="0" smtClean="0"/>
              <a:t>свето- отражаемость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8024" y="1484784"/>
            <a:ext cx="3899256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A50021"/>
                </a:solidFill>
              </a:rPr>
              <a:t>     Графит</a:t>
            </a:r>
            <a:endParaRPr lang="ru-RU" sz="3600" b="1" dirty="0" smtClean="0">
              <a:solidFill>
                <a:srgbClr val="A50021"/>
              </a:solidFill>
            </a:endParaRPr>
          </a:p>
          <a:p>
            <a:r>
              <a:rPr lang="ru-RU" b="1" dirty="0" smtClean="0"/>
              <a:t>Темно-серый   </a:t>
            </a:r>
            <a:r>
              <a:rPr lang="ru-RU" b="1" dirty="0" smtClean="0"/>
              <a:t>кристаллический</a:t>
            </a:r>
            <a:endParaRPr lang="ru-RU" b="1" dirty="0" smtClean="0"/>
          </a:p>
          <a:p>
            <a:r>
              <a:rPr lang="ru-RU" b="1" dirty="0" smtClean="0"/>
              <a:t>Тугоплавкий</a:t>
            </a:r>
          </a:p>
          <a:p>
            <a:r>
              <a:rPr lang="ru-RU" b="1" dirty="0" smtClean="0"/>
              <a:t>Мягкий</a:t>
            </a:r>
          </a:p>
          <a:p>
            <a:r>
              <a:rPr lang="ru-RU" b="1" dirty="0" smtClean="0"/>
              <a:t>Проводит электрический ток</a:t>
            </a:r>
          </a:p>
          <a:p>
            <a:r>
              <a:rPr lang="ru-RU" b="1" dirty="0" smtClean="0"/>
              <a:t>Металлический блеск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276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1014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Почему алмаз – очень твердый,       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графит – очень мягкий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8" descr="D:\Жаренова Н. В\Полезные материалы\almaz0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48006"/>
            <a:ext cx="1537174" cy="152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D:\Жаренова Н. В\Полезные материалы\grafit0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75167"/>
            <a:ext cx="1944216" cy="211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79387" y="1789664"/>
            <a:ext cx="55196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Кристаллическая решетка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алмаза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307505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21652" y="4149079"/>
            <a:ext cx="52350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Кристаллическая решетка графита</a:t>
            </a:r>
          </a:p>
        </p:txBody>
      </p:sp>
    </p:spTree>
    <p:extLst>
      <p:ext uri="{BB962C8B-B14F-4D97-AF65-F5344CB8AC3E}">
        <p14:creationId xmlns:p14="http://schemas.microsoft.com/office/powerpoint/2010/main" val="55765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4536504" cy="936104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Алмаз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D:\Жаренова Н. В\Полезные материалы\алмаз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2204864"/>
            <a:ext cx="3932238" cy="335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8024" y="1988840"/>
            <a:ext cx="3931920" cy="4389120"/>
          </a:xfrm>
        </p:spPr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Алмаз имеет атомную кристаллическую решетку, в которой каждый атом углерода связан с четырьмя атомами. В пространстве эти атомы располагаются в центре и углах тетраэдров, соединенных своими вершинами. Это очень симметричная и прочная решетка.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91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6000" dirty="0" smtClean="0"/>
              <a:t>      </a:t>
            </a:r>
            <a:br>
              <a:rPr lang="ru-RU" sz="6000" dirty="0" smtClean="0"/>
            </a:br>
            <a:r>
              <a:rPr lang="ru-RU" sz="6000" dirty="0"/>
              <a:t/>
            </a:r>
            <a:br>
              <a:rPr lang="ru-RU" sz="6000" dirty="0"/>
            </a:br>
            <a:r>
              <a:rPr lang="ru-RU" sz="6000" dirty="0" smtClean="0"/>
              <a:t>        </a:t>
            </a:r>
            <a:r>
              <a:rPr lang="ru-RU" sz="6000" dirty="0" smtClean="0">
                <a:solidFill>
                  <a:schemeClr val="bg1">
                    <a:lumMod val="50000"/>
                  </a:schemeClr>
                </a:solidFill>
              </a:rPr>
              <a:t>Графит</a:t>
            </a:r>
            <a:endParaRPr lang="ru-RU" sz="6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6" descr="D:\Жаренова Н. В\Полезные материалы\графит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988840"/>
            <a:ext cx="3932238" cy="320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60848"/>
            <a:ext cx="4038600" cy="3384376"/>
          </a:xfrm>
        </p:spPr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Графит имеет слоистую структуру.  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В кристаллической решетке графита атомы углерода, лежащие в одной плоскости, прочно связаны в правильные шестиугольники. Связи между слоями </a:t>
            </a:r>
            <a:r>
              <a:rPr lang="ru-RU" sz="1900" b="1" dirty="0" err="1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малопрочны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50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183880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        </a:t>
            </a:r>
            <a:r>
              <a:rPr lang="ru-RU" sz="67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Графит</a:t>
            </a:r>
            <a:endParaRPr lang="ru-RU" sz="67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183880" cy="4187952"/>
          </a:xfrm>
        </p:spPr>
        <p:txBody>
          <a:bodyPr>
            <a:normAutofit fontScale="62500" lnSpcReduction="20000"/>
          </a:bodyPr>
          <a:lstStyle/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000000"/>
              </a:buClr>
              <a:buNone/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000000"/>
              </a:buClr>
              <a:buNone/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</a:t>
            </a:r>
            <a:r>
              <a:rPr lang="ru-RU" sz="57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Сходное </a:t>
            </a:r>
            <a:r>
              <a:rPr lang="ru-RU" sz="57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 графитом строение имеют: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Сажа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-           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типографская 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краска, картриджи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резина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 indent="0">
              <a:buNone/>
            </a:pPr>
            <a:r>
              <a:rPr lang="ru-RU" sz="38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косметическая </a:t>
            </a:r>
            <a:r>
              <a:rPr lang="ru-RU" sz="3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тушь</a:t>
            </a:r>
          </a:p>
          <a:p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Древесный уголь -     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твердое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топливо, адсорбент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 </a:t>
            </a:r>
          </a:p>
          <a:p>
            <a:pPr marL="0" indent="0">
              <a:buNone/>
            </a:pPr>
            <a:r>
              <a:rPr lang="ru-RU" sz="3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очистки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газов и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жидкостей</a:t>
            </a:r>
            <a:endParaRPr lang="ru-RU" sz="38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5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Кокс</a:t>
            </a:r>
            <a:r>
              <a:rPr lang="ru-RU" sz="45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восстановитель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выплавке чугуна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руд</a:t>
            </a:r>
          </a:p>
          <a:p>
            <a:pPr marL="0" indent="0">
              <a:buNone/>
            </a:pPr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10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266" y="836712"/>
            <a:ext cx="8183880" cy="907544"/>
          </a:xfrm>
          <a:solidFill>
            <a:schemeClr val="accent3">
              <a:lumMod val="60000"/>
              <a:lumOff val="4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ru-RU" sz="3200" dirty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</a:rPr>
              <a:t>                       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Аморфный углерод</a:t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                 </a:t>
            </a:r>
            <a:r>
              <a:rPr lang="ru-RU" sz="2700" b="1" dirty="0" smtClean="0">
                <a:solidFill>
                  <a:srgbClr val="000000"/>
                </a:solidFill>
                <a:latin typeface="Times New Roman" pitchFamily="18" charset="0"/>
              </a:rPr>
              <a:t>(мелкокристаллический </a:t>
            </a:r>
            <a:r>
              <a:rPr lang="ru-RU" sz="2700" b="1" dirty="0">
                <a:solidFill>
                  <a:srgbClr val="000000"/>
                </a:solidFill>
                <a:latin typeface="Times New Roman" pitchFamily="18" charset="0"/>
              </a:rPr>
              <a:t>графит)</a:t>
            </a:r>
            <a:br>
              <a:rPr lang="ru-RU" sz="2700" b="1" dirty="0">
                <a:solidFill>
                  <a:srgbClr val="000000"/>
                </a:solidFill>
                <a:latin typeface="Times New Roman" pitchFamily="18" charset="0"/>
              </a:rPr>
            </a:br>
            <a:endParaRPr lang="ru-RU" sz="27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1018" y="1844824"/>
            <a:ext cx="4040188" cy="639762"/>
          </a:xfrm>
        </p:spPr>
        <p:txBody>
          <a:bodyPr>
            <a:normAutofit fontScale="92500" lnSpcReduction="10000"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sz="3800" dirty="0">
                <a:solidFill>
                  <a:srgbClr val="000000"/>
                </a:solidFill>
                <a:latin typeface="Times New Roman" pitchFamily="18" charset="0"/>
              </a:rPr>
              <a:t>Сажа</a:t>
            </a:r>
            <a:endParaRPr lang="ru-RU" sz="3800" b="0" dirty="0">
              <a:solidFill>
                <a:srgbClr val="000000"/>
              </a:solidFill>
              <a:latin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0412" y="1556718"/>
            <a:ext cx="3931920" cy="792162"/>
          </a:xfrm>
        </p:spPr>
        <p:txBody>
          <a:bodyPr>
            <a:no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</a:rPr>
              <a:t>Кокс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283968" y="4149080"/>
            <a:ext cx="4392488" cy="720080"/>
          </a:xfrm>
        </p:spPr>
        <p:txBody>
          <a:bodyPr>
            <a:normAutofit fontScale="40000" lnSpcReduction="2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sz="9000" b="1" dirty="0">
                <a:solidFill>
                  <a:srgbClr val="3333CC"/>
                </a:solidFill>
                <a:latin typeface="Times New Roman" pitchFamily="18" charset="0"/>
              </a:rPr>
              <a:t>Обработка паром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187625" y="5085183"/>
            <a:ext cx="7499176" cy="1040979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sz="3200" b="1" dirty="0" smtClean="0">
                <a:latin typeface="Times New Roman" pitchFamily="18" charset="0"/>
              </a:rPr>
              <a:t>Активированный </a:t>
            </a:r>
            <a:r>
              <a:rPr lang="ru-RU" sz="3200" b="1" dirty="0">
                <a:latin typeface="Times New Roman" pitchFamily="18" charset="0"/>
              </a:rPr>
              <a:t>уголь</a:t>
            </a:r>
            <a:endParaRPr lang="ru-RU" sz="3200" dirty="0">
              <a:latin typeface="Times New Roman" pitchFamily="18" charset="0"/>
            </a:endParaRPr>
          </a:p>
          <a:p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571206" y="1484784"/>
            <a:ext cx="0" cy="1584176"/>
          </a:xfrm>
          <a:prstGeom prst="straightConnector1">
            <a:avLst/>
          </a:prstGeom>
          <a:ln w="76200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</p:cNvCxnSpPr>
          <p:nvPr/>
        </p:nvCxnSpPr>
        <p:spPr>
          <a:xfrm flipH="1">
            <a:off x="5796136" y="2348880"/>
            <a:ext cx="740236" cy="7200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619672" y="2348880"/>
            <a:ext cx="1944216" cy="7200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259632" y="3247648"/>
            <a:ext cx="71737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Древесный уголь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3707904" y="4170978"/>
            <a:ext cx="576064" cy="105822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125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60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Уголь.</a:t>
            </a:r>
            <a:endParaRPr lang="ru-RU" dirty="0"/>
          </a:p>
        </p:txBody>
      </p:sp>
      <p:pic>
        <p:nvPicPr>
          <p:cNvPr id="4" name="Picture 4" descr="чтобы скачать эту картинку на мобильный телефон, кликните правой кнопкой мыши и выбирете пункт меню &quot;скачать на мобильный телефон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" t="25583"/>
          <a:stretch>
            <a:fillRect/>
          </a:stretch>
        </p:blipFill>
        <p:spPr bwMode="auto">
          <a:xfrm>
            <a:off x="395536" y="1412776"/>
            <a:ext cx="8352927" cy="482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062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0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Нефть.</a:t>
            </a:r>
            <a:endParaRPr lang="ru-RU" dirty="0"/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360040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64905"/>
            <a:ext cx="3816424" cy="381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354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138</TotalTime>
  <Words>233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Тема урока: </vt:lpstr>
      <vt:lpstr>Цели урока</vt:lpstr>
      <vt:lpstr>Аллотропия углерода</vt:lpstr>
      <vt:lpstr>  Почему алмаз – очень твердый,                графит – очень мягкий</vt:lpstr>
      <vt:lpstr>        Алмаз</vt:lpstr>
      <vt:lpstr>                Графит</vt:lpstr>
      <vt:lpstr>                                        Графит</vt:lpstr>
      <vt:lpstr>                          Аморфный углерод                  (мелкокристаллический графит) </vt:lpstr>
      <vt:lpstr>Уголь.</vt:lpstr>
      <vt:lpstr>Нефть.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«Углерод»</dc:title>
  <dc:creator>Рамиль</dc:creator>
  <cp:lastModifiedBy>Рамиль</cp:lastModifiedBy>
  <cp:revision>17</cp:revision>
  <dcterms:created xsi:type="dcterms:W3CDTF">2017-01-29T06:09:48Z</dcterms:created>
  <dcterms:modified xsi:type="dcterms:W3CDTF">2017-01-29T18:14:16Z</dcterms:modified>
</cp:coreProperties>
</file>